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I’m Anusha, and today me and my team mates (Anh, Shengjing, Yew Onn) are here to present to you our creation FeedOn. </a:t>
            </a:r>
            <a:endParaRPr/>
          </a:p>
          <a:p>
            <a:pPr indent="0" lvl="0" marL="0" rtl="0" algn="l">
              <a:lnSpc>
                <a:spcPct val="115000"/>
              </a:lnSpc>
              <a:spcBef>
                <a:spcPts val="0"/>
              </a:spcBef>
              <a:spcAft>
                <a:spcPts val="0"/>
              </a:spcAft>
              <a:buNone/>
            </a:pPr>
            <a:r>
              <a:rPr lang="en">
                <a:solidFill>
                  <a:schemeClr val="dk1"/>
                </a:solidFill>
              </a:rPr>
              <a:t>So what is FeedOn and what does it do? Let’s take a dive into the product overview.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c8444694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c8444694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FeedOn is basically a web application that serves as a dual platform for F&amp;Bs and charities to connect with one another. Our team collectively recognised the disparity in food quantities between F&amp;Bs and Charities. So we decided to use this fact to build a platform that minimizes food wastage by redistributing excess food from F&amp;Bs to charities.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c8444694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c8444694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know what FeedOn does, let’s take at our primary motivations to take up this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know, our world is battling high food wastage, widespread hunger and extensive food insecurity. These are all problems that directly affect the basic quality of life. </a:t>
            </a:r>
            <a:r>
              <a:rPr lang="en">
                <a:solidFill>
                  <a:schemeClr val="dk1"/>
                </a:solidFill>
              </a:rPr>
              <a:t>Moreover, higher food wastage also means that we would need to build more waste disposal facilities, which leads to an unnecessary increase energy consumption.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However, by distributing these food leftovers to people who are unable to afford food on their own, we can alleviate their standard of living. So the value of this product is the possibility of solving all the mentioned problems, without even increasing the food output.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And this is exactly what we aim to do, by solely focusing on improving the re-distribution of excess food.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over to Anh, who’ll walk you through our target user groups.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c8444694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c8444694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rPr>
              <a:t>The product has two main user groups:</a:t>
            </a:r>
            <a:endParaRPr>
              <a:solidFill>
                <a:schemeClr val="dk2"/>
              </a:solidFill>
            </a:endParaRPr>
          </a:p>
          <a:p>
            <a:pPr indent="-298450" lvl="0" marL="457200" rtl="0" algn="l">
              <a:lnSpc>
                <a:spcPct val="115000"/>
              </a:lnSpc>
              <a:spcBef>
                <a:spcPts val="0"/>
              </a:spcBef>
              <a:spcAft>
                <a:spcPts val="0"/>
              </a:spcAft>
              <a:buClr>
                <a:schemeClr val="dk2"/>
              </a:buClr>
              <a:buSzPts val="1100"/>
              <a:buAutoNum type="arabicPeriod"/>
            </a:pPr>
            <a:r>
              <a:rPr lang="en">
                <a:solidFill>
                  <a:schemeClr val="dk2"/>
                </a:solidFill>
              </a:rPr>
              <a:t>Companies in the food and beverage industry. These include hawker stalls, restaurants, food caterers (e.g. in school halls), bakeries, etc. Also includes companies that distribute packet food  (biscuits), and anyone working with large volumes of edible but rejected food can create donations in the app</a:t>
            </a:r>
            <a:endParaRPr>
              <a:solidFill>
                <a:schemeClr val="dk2"/>
              </a:solidFill>
            </a:endParaRPr>
          </a:p>
          <a:p>
            <a:pPr indent="-298450" lvl="0" marL="457200" rtl="0" algn="l">
              <a:lnSpc>
                <a:spcPct val="115000"/>
              </a:lnSpc>
              <a:spcBef>
                <a:spcPts val="0"/>
              </a:spcBef>
              <a:spcAft>
                <a:spcPts val="0"/>
              </a:spcAft>
              <a:buClr>
                <a:schemeClr val="dk2"/>
              </a:buClr>
              <a:buSzPts val="1100"/>
              <a:buAutoNum type="arabicPeriod"/>
            </a:pPr>
            <a:r>
              <a:rPr lang="en">
                <a:solidFill>
                  <a:schemeClr val="dk2"/>
                </a:solidFill>
              </a:rPr>
              <a:t>Charities that provide food in Singapore who will immediately receive alerts about food donations and contact the source for delivery arrangements</a:t>
            </a:r>
            <a:endParaRPr>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2"/>
                </a:solidFill>
              </a:rPr>
              <a:t>Note that this website would not be interacting directly with the hungry people. We assume that the charities would be contacting them instead. However, we might add on an additional feature where notifications could be sent to the hungry people on behalf of the charities if time permits. </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c844469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c8444694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page is a place for restaurants and charities to discover each other within their local community and see all interactions happening among them. There are three main tabs on the main pages: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First tab shows all successful collaborations between restaurants and charities in the past, to enhance transparency and encourage further collaboration in the future</a:t>
            </a:r>
            <a:endParaRPr/>
          </a:p>
          <a:p>
            <a:pPr indent="-298450" lvl="0" marL="457200" rtl="0" algn="l">
              <a:spcBef>
                <a:spcPts val="0"/>
              </a:spcBef>
              <a:spcAft>
                <a:spcPts val="0"/>
              </a:spcAft>
              <a:buSzPts val="1100"/>
              <a:buAutoNum type="arabicPeriod"/>
            </a:pPr>
            <a:r>
              <a:rPr lang="en"/>
              <a:t>Next two tabs are charities and restaurants, which is an easy and convenient way to look through listings or search for contacts on the platform.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c8444694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c8444694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Restaurants can provide detailed information on their donations by filling in a donation form. Restaurant name, location, food category, pick-up time and food amount are required information. Special instructions and uploading an image are optional. After submission, these information will be presented in the charities’ inbox, so that charities can better decide which donation they want to accept. Hungry people can use it to find food that suit their taste.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c8444694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c8444694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have mentioned before, each charity has an inbox to store their unread, accepted and declined donations. For unread donations, charities can choose to accept or decline it and then it will be removed from the unread tab.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a:t>
            </a:r>
            <a:r>
              <a:rPr lang="en">
                <a:solidFill>
                  <a:schemeClr val="dk1"/>
                </a:solidFill>
              </a:rPr>
              <a:t>charity</a:t>
            </a:r>
            <a:r>
              <a:rPr lang="en"/>
              <a:t> accepts one donation, that donation will be displayed on the accepted tab and also on the main page. In the meantime, it will be deleted from other </a:t>
            </a:r>
            <a:r>
              <a:rPr lang="en">
                <a:solidFill>
                  <a:schemeClr val="dk1"/>
                </a:solidFill>
              </a:rPr>
              <a:t>charities</a:t>
            </a:r>
            <a:r>
              <a:rPr lang="en"/>
              <a:t>’ inbox.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a:t>
            </a:r>
            <a:r>
              <a:rPr lang="en">
                <a:solidFill>
                  <a:schemeClr val="dk1"/>
                </a:solidFill>
              </a:rPr>
              <a:t>charity</a:t>
            </a:r>
            <a:r>
              <a:rPr lang="en"/>
              <a:t> declines one donation, that donation will be displayed on the declined tab. Other </a:t>
            </a:r>
            <a:r>
              <a:rPr lang="en">
                <a:solidFill>
                  <a:schemeClr val="dk1"/>
                </a:solidFill>
              </a:rPr>
              <a:t>charities</a:t>
            </a:r>
            <a:r>
              <a:rPr lang="en"/>
              <a:t> can still view it on their own accounts.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c8444694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c8444694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67c7c895e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67c7c895e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152400" y="0"/>
            <a:ext cx="4991100" cy="4991100"/>
          </a:xfrm>
          <a:prstGeom prst="rect">
            <a:avLst/>
          </a:prstGeom>
          <a:noFill/>
          <a:ln>
            <a:noFill/>
          </a:ln>
        </p:spPr>
      </p:pic>
      <p:sp>
        <p:nvSpPr>
          <p:cNvPr id="55" name="Google Shape;55;p13"/>
          <p:cNvSpPr txBox="1"/>
          <p:nvPr/>
        </p:nvSpPr>
        <p:spPr>
          <a:xfrm>
            <a:off x="5920525" y="3684250"/>
            <a:ext cx="3094200" cy="12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Trebuchet MS"/>
                <a:ea typeface="Trebuchet MS"/>
                <a:cs typeface="Trebuchet MS"/>
                <a:sym typeface="Trebuchet MS"/>
              </a:rPr>
              <a:t>ANH HUYNH</a:t>
            </a:r>
            <a:endParaRPr b="1" sz="18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 sz="1800">
                <a:solidFill>
                  <a:srgbClr val="FFFFFF"/>
                </a:solidFill>
                <a:latin typeface="Trebuchet MS"/>
                <a:ea typeface="Trebuchet MS"/>
                <a:cs typeface="Trebuchet MS"/>
                <a:sym typeface="Trebuchet MS"/>
              </a:rPr>
              <a:t>ANUSHA DATTA</a:t>
            </a:r>
            <a:endParaRPr b="1" sz="18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 sz="1800">
                <a:solidFill>
                  <a:srgbClr val="FFFFFF"/>
                </a:solidFill>
                <a:latin typeface="Trebuchet MS"/>
                <a:ea typeface="Trebuchet MS"/>
                <a:cs typeface="Trebuchet MS"/>
                <a:sym typeface="Trebuchet MS"/>
              </a:rPr>
              <a:t>SHENGJING ZHANG</a:t>
            </a:r>
            <a:endParaRPr b="1" sz="18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 sz="1800">
                <a:solidFill>
                  <a:srgbClr val="FFFFFF"/>
                </a:solidFill>
                <a:latin typeface="Trebuchet MS"/>
                <a:ea typeface="Trebuchet MS"/>
                <a:cs typeface="Trebuchet MS"/>
                <a:sym typeface="Trebuchet MS"/>
              </a:rPr>
              <a:t>YEW ONN KHAW</a:t>
            </a:r>
            <a:endParaRPr b="1" sz="1800">
              <a:solidFill>
                <a:srgbClr val="FFFFFF"/>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688600"/>
            <a:ext cx="4644300" cy="302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FeedOn is a web application </a:t>
            </a:r>
            <a:r>
              <a:rPr lang="en"/>
              <a:t>serves as a dual platform for F&amp;Bs and charities to connect with one another.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It </a:t>
            </a:r>
            <a:r>
              <a:rPr lang="en"/>
              <a:t>aims to minimize food wastage by redistributing excess food from F&amp;Bs to charities. </a:t>
            </a:r>
            <a:endParaRPr/>
          </a:p>
          <a:p>
            <a:pPr indent="0" lvl="0" marL="0" rtl="0" algn="l">
              <a:spcBef>
                <a:spcPts val="0"/>
              </a:spcBef>
              <a:spcAft>
                <a:spcPts val="0"/>
              </a:spcAft>
              <a:buClr>
                <a:schemeClr val="dk1"/>
              </a:buClr>
              <a:buSzPts val="1100"/>
              <a:buFont typeface="Arial"/>
              <a:buNone/>
            </a:pPr>
            <a:r>
              <a:t/>
            </a:r>
            <a:endParaRPr/>
          </a:p>
        </p:txBody>
      </p:sp>
      <p:pic>
        <p:nvPicPr>
          <p:cNvPr id="61" name="Google Shape;61;p14"/>
          <p:cNvPicPr preferRelativeResize="0"/>
          <p:nvPr/>
        </p:nvPicPr>
        <p:blipFill rotWithShape="1">
          <a:blip r:embed="rId3">
            <a:alphaModFix/>
          </a:blip>
          <a:srcRect b="72650" l="0" r="0" t="0"/>
          <a:stretch/>
        </p:blipFill>
        <p:spPr>
          <a:xfrm>
            <a:off x="0" y="1"/>
            <a:ext cx="9144002" cy="1312252"/>
          </a:xfrm>
          <a:prstGeom prst="rect">
            <a:avLst/>
          </a:prstGeom>
          <a:noFill/>
          <a:ln>
            <a:noFill/>
          </a:ln>
        </p:spPr>
      </p:pic>
      <p:sp>
        <p:nvSpPr>
          <p:cNvPr id="62" name="Google Shape;62;p14"/>
          <p:cNvSpPr txBox="1"/>
          <p:nvPr>
            <p:ph type="title"/>
          </p:nvPr>
        </p:nvSpPr>
        <p:spPr>
          <a:xfrm>
            <a:off x="392075" y="36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FFFF"/>
                </a:solidFill>
              </a:rPr>
              <a:t>PRODUCT OVERVIEW</a:t>
            </a:r>
            <a:endParaRPr b="1" sz="3200">
              <a:solidFill>
                <a:srgbClr val="FFFFFF"/>
              </a:solidFill>
            </a:endParaRPr>
          </a:p>
        </p:txBody>
      </p:sp>
      <p:grpSp>
        <p:nvGrpSpPr>
          <p:cNvPr id="63" name="Google Shape;63;p14"/>
          <p:cNvGrpSpPr/>
          <p:nvPr/>
        </p:nvGrpSpPr>
        <p:grpSpPr>
          <a:xfrm>
            <a:off x="5595048" y="1716955"/>
            <a:ext cx="2823124" cy="2959022"/>
            <a:chOff x="2902488" y="902232"/>
            <a:chExt cx="3339000" cy="3339000"/>
          </a:xfrm>
        </p:grpSpPr>
        <p:sp>
          <p:nvSpPr>
            <p:cNvPr id="64" name="Google Shape;64;p14"/>
            <p:cNvSpPr/>
            <p:nvPr/>
          </p:nvSpPr>
          <p:spPr>
            <a:xfrm rot="-5400000">
              <a:off x="2902488" y="902232"/>
              <a:ext cx="3339000" cy="3339000"/>
            </a:xfrm>
            <a:prstGeom prst="ellipse">
              <a:avLst/>
            </a:prstGeom>
            <a:noFill/>
            <a:ln cap="flat" cmpd="sng" w="19050">
              <a:solidFill>
                <a:srgbClr val="B02C2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3123875" y="1123625"/>
              <a:ext cx="2896500" cy="2896200"/>
            </a:xfrm>
            <a:prstGeom prst="pie">
              <a:avLst>
                <a:gd fmla="val 2689583" name="adj1"/>
                <a:gd fmla="val 13510993" name="adj2"/>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14"/>
          <p:cNvGrpSpPr/>
          <p:nvPr/>
        </p:nvGrpSpPr>
        <p:grpSpPr>
          <a:xfrm>
            <a:off x="6238938" y="2391841"/>
            <a:ext cx="1535343" cy="1609251"/>
            <a:chOff x="3664038" y="1663782"/>
            <a:chExt cx="1815900" cy="1815900"/>
          </a:xfrm>
        </p:grpSpPr>
        <p:sp>
          <p:nvSpPr>
            <p:cNvPr id="67" name="Google Shape;67;p14"/>
            <p:cNvSpPr/>
            <p:nvPr/>
          </p:nvSpPr>
          <p:spPr>
            <a:xfrm>
              <a:off x="3664038" y="1663782"/>
              <a:ext cx="1815900" cy="1815900"/>
            </a:xfrm>
            <a:prstGeom prst="ellipse">
              <a:avLst/>
            </a:prstGeom>
            <a:solidFill>
              <a:srgbClr val="A72A1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nvSpPr>
          <p:spPr>
            <a:xfrm>
              <a:off x="3899988" y="2158482"/>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Roboto"/>
                  <a:ea typeface="Roboto"/>
                  <a:cs typeface="Roboto"/>
                  <a:sym typeface="Roboto"/>
                </a:rPr>
                <a:t>DISPARITY IN FOOD QUANTITY</a:t>
              </a:r>
              <a:endParaRPr b="1">
                <a:solidFill>
                  <a:srgbClr val="FFFFFF"/>
                </a:solidFill>
                <a:latin typeface="Roboto"/>
                <a:ea typeface="Roboto"/>
                <a:cs typeface="Roboto"/>
                <a:sym typeface="Roboto"/>
              </a:endParaRPr>
            </a:p>
          </p:txBody>
        </p:sp>
      </p:grpSp>
      <p:grpSp>
        <p:nvGrpSpPr>
          <p:cNvPr id="69" name="Google Shape;69;p14"/>
          <p:cNvGrpSpPr/>
          <p:nvPr/>
        </p:nvGrpSpPr>
        <p:grpSpPr>
          <a:xfrm>
            <a:off x="5559017" y="1674186"/>
            <a:ext cx="903501" cy="946993"/>
            <a:chOff x="2859873" y="853971"/>
            <a:chExt cx="1068600" cy="1068600"/>
          </a:xfrm>
        </p:grpSpPr>
        <p:sp>
          <p:nvSpPr>
            <p:cNvPr id="70" name="Google Shape;70;p14"/>
            <p:cNvSpPr/>
            <p:nvPr/>
          </p:nvSpPr>
          <p:spPr>
            <a:xfrm>
              <a:off x="2859873" y="853971"/>
              <a:ext cx="1068600" cy="1068600"/>
            </a:xfrm>
            <a:prstGeom prst="ellipse">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nvSpPr>
          <p:spPr>
            <a:xfrm>
              <a:off x="3012800" y="1022197"/>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FFFFFF"/>
                  </a:solidFill>
                  <a:latin typeface="Roboto"/>
                  <a:ea typeface="Roboto"/>
                  <a:cs typeface="Roboto"/>
                  <a:sym typeface="Roboto"/>
                </a:rPr>
                <a:t>F&amp;Bs</a:t>
              </a:r>
              <a:endParaRPr b="1" sz="1300">
                <a:solidFill>
                  <a:srgbClr val="FFFFFF"/>
                </a:solidFill>
                <a:latin typeface="Roboto"/>
                <a:ea typeface="Roboto"/>
                <a:cs typeface="Roboto"/>
                <a:sym typeface="Roboto"/>
              </a:endParaRPr>
            </a:p>
          </p:txBody>
        </p:sp>
      </p:grpSp>
      <p:grpSp>
        <p:nvGrpSpPr>
          <p:cNvPr id="72" name="Google Shape;72;p14"/>
          <p:cNvGrpSpPr/>
          <p:nvPr/>
        </p:nvGrpSpPr>
        <p:grpSpPr>
          <a:xfrm>
            <a:off x="7549810" y="3783614"/>
            <a:ext cx="903501" cy="946993"/>
            <a:chOff x="5214448" y="3234278"/>
            <a:chExt cx="1068600" cy="1068600"/>
          </a:xfrm>
        </p:grpSpPr>
        <p:sp>
          <p:nvSpPr>
            <p:cNvPr id="73" name="Google Shape;73;p14"/>
            <p:cNvSpPr/>
            <p:nvPr/>
          </p:nvSpPr>
          <p:spPr>
            <a:xfrm>
              <a:off x="5214448" y="3234278"/>
              <a:ext cx="1068600" cy="1068600"/>
            </a:xfrm>
            <a:prstGeom prst="ellipse">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CHARITIES</a:t>
              </a:r>
              <a:endParaRPr b="1" sz="700">
                <a:solidFill>
                  <a:srgbClr val="FFFFFF"/>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
        <p:nvSpPr>
          <p:cNvPr id="79" name="Google Shape;79;p15"/>
          <p:cNvSpPr txBox="1"/>
          <p:nvPr>
            <p:ph idx="1" type="body"/>
          </p:nvPr>
        </p:nvSpPr>
        <p:spPr>
          <a:xfrm>
            <a:off x="311700" y="1688600"/>
            <a:ext cx="8520600" cy="30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Significant motivations include: </a:t>
            </a:r>
            <a:endParaRPr/>
          </a:p>
          <a:p>
            <a:pPr indent="-342900" lvl="0" marL="914400" rtl="0" algn="l">
              <a:spcBef>
                <a:spcPts val="1600"/>
              </a:spcBef>
              <a:spcAft>
                <a:spcPts val="0"/>
              </a:spcAft>
              <a:buSzPts val="1800"/>
              <a:buChar char="●"/>
            </a:pPr>
            <a:r>
              <a:rPr lang="en"/>
              <a:t>Minimising high food wastage</a:t>
            </a:r>
            <a:endParaRPr/>
          </a:p>
          <a:p>
            <a:pPr indent="-342900" lvl="0" marL="914400" rtl="0" algn="l">
              <a:spcBef>
                <a:spcPts val="0"/>
              </a:spcBef>
              <a:spcAft>
                <a:spcPts val="0"/>
              </a:spcAft>
              <a:buSzPts val="1800"/>
              <a:buChar char="●"/>
            </a:pPr>
            <a:r>
              <a:rPr lang="en"/>
              <a:t>Eradication of hunger</a:t>
            </a:r>
            <a:endParaRPr/>
          </a:p>
          <a:p>
            <a:pPr indent="-342900" lvl="0" marL="914400" rtl="0" algn="l">
              <a:spcBef>
                <a:spcPts val="0"/>
              </a:spcBef>
              <a:spcAft>
                <a:spcPts val="0"/>
              </a:spcAft>
              <a:buSzPts val="1800"/>
              <a:buChar char="●"/>
            </a:pPr>
            <a:r>
              <a:rPr lang="en"/>
              <a:t>Ensuring food security</a:t>
            </a:r>
            <a:endParaRPr/>
          </a:p>
          <a:p>
            <a:pPr indent="0" lvl="0" marL="0" rtl="0" algn="l">
              <a:spcBef>
                <a:spcPts val="1600"/>
              </a:spcBef>
              <a:spcAft>
                <a:spcPts val="1600"/>
              </a:spcAft>
              <a:buNone/>
            </a:pPr>
            <a:r>
              <a:rPr lang="en"/>
              <a:t>These goals are achievable without generating extra food! </a:t>
            </a:r>
            <a:endParaRPr/>
          </a:p>
        </p:txBody>
      </p:sp>
      <p:pic>
        <p:nvPicPr>
          <p:cNvPr id="80" name="Google Shape;80;p15"/>
          <p:cNvPicPr preferRelativeResize="0"/>
          <p:nvPr/>
        </p:nvPicPr>
        <p:blipFill rotWithShape="1">
          <a:blip r:embed="rId3">
            <a:alphaModFix/>
          </a:blip>
          <a:srcRect b="72650" l="0" r="0" t="0"/>
          <a:stretch/>
        </p:blipFill>
        <p:spPr>
          <a:xfrm>
            <a:off x="0" y="1"/>
            <a:ext cx="9144002" cy="1312252"/>
          </a:xfrm>
          <a:prstGeom prst="rect">
            <a:avLst/>
          </a:prstGeom>
          <a:noFill/>
          <a:ln>
            <a:noFill/>
          </a:ln>
        </p:spPr>
      </p:pic>
      <p:sp>
        <p:nvSpPr>
          <p:cNvPr id="81" name="Google Shape;81;p15"/>
          <p:cNvSpPr txBox="1"/>
          <p:nvPr>
            <p:ph type="title"/>
          </p:nvPr>
        </p:nvSpPr>
        <p:spPr>
          <a:xfrm>
            <a:off x="392075" y="36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FFFF"/>
                </a:solidFill>
              </a:rPr>
              <a:t>MOTIVATION</a:t>
            </a:r>
            <a:endParaRPr b="1" sz="3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6"/>
          <p:cNvSpPr txBox="1"/>
          <p:nvPr>
            <p:ph idx="1" type="body"/>
          </p:nvPr>
        </p:nvSpPr>
        <p:spPr>
          <a:xfrm>
            <a:off x="311700" y="1688600"/>
            <a:ext cx="8520600" cy="30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Dual user application</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eriod"/>
            </a:pPr>
            <a:r>
              <a:rPr b="1" lang="en"/>
              <a:t>Food &amp; Beverage organisations</a:t>
            </a:r>
            <a:endParaRPr b="1"/>
          </a:p>
          <a:p>
            <a:pPr indent="0" lvl="0" marL="457200" rtl="0" algn="l">
              <a:spcBef>
                <a:spcPts val="0"/>
              </a:spcBef>
              <a:spcAft>
                <a:spcPts val="0"/>
              </a:spcAft>
              <a:buNone/>
            </a:pPr>
            <a:r>
              <a:rPr lang="en"/>
              <a:t>For example: </a:t>
            </a:r>
            <a:r>
              <a:rPr lang="en"/>
              <a:t>hawker stalls, restaurants, food caterers, bakeries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AutoNum type="arabicPeriod"/>
            </a:pPr>
            <a:r>
              <a:rPr b="1" lang="en"/>
              <a:t>Charities that provide food</a:t>
            </a:r>
            <a:endParaRPr b="1"/>
          </a:p>
          <a:p>
            <a:pPr indent="0" lvl="0" marL="457200" rtl="0" algn="l">
              <a:spcBef>
                <a:spcPts val="0"/>
              </a:spcBef>
              <a:spcAft>
                <a:spcPts val="0"/>
              </a:spcAft>
              <a:buNone/>
            </a:pPr>
            <a:r>
              <a:rPr lang="en"/>
              <a:t>Assuming needy people contacted directly by charities.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pic>
        <p:nvPicPr>
          <p:cNvPr id="87" name="Google Shape;87;p16"/>
          <p:cNvPicPr preferRelativeResize="0"/>
          <p:nvPr/>
        </p:nvPicPr>
        <p:blipFill rotWithShape="1">
          <a:blip r:embed="rId3">
            <a:alphaModFix/>
          </a:blip>
          <a:srcRect b="72650" l="0" r="0" t="0"/>
          <a:stretch/>
        </p:blipFill>
        <p:spPr>
          <a:xfrm>
            <a:off x="0" y="1"/>
            <a:ext cx="9144002" cy="1312252"/>
          </a:xfrm>
          <a:prstGeom prst="rect">
            <a:avLst/>
          </a:prstGeom>
          <a:noFill/>
          <a:ln>
            <a:noFill/>
          </a:ln>
        </p:spPr>
      </p:pic>
      <p:sp>
        <p:nvSpPr>
          <p:cNvPr id="88" name="Google Shape;88;p16"/>
          <p:cNvSpPr txBox="1"/>
          <p:nvPr>
            <p:ph type="title"/>
          </p:nvPr>
        </p:nvSpPr>
        <p:spPr>
          <a:xfrm>
            <a:off x="392075" y="36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FFFF"/>
                </a:solidFill>
              </a:rPr>
              <a:t>USER GROUPS</a:t>
            </a:r>
            <a:endParaRPr b="1" sz="32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7"/>
          <p:cNvSpPr txBox="1"/>
          <p:nvPr>
            <p:ph idx="1" type="body"/>
          </p:nvPr>
        </p:nvSpPr>
        <p:spPr>
          <a:xfrm>
            <a:off x="615600" y="3134850"/>
            <a:ext cx="2528100" cy="142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Lists all the past collaborations between restaurants and charities.</a:t>
            </a:r>
            <a:endParaRPr/>
          </a:p>
        </p:txBody>
      </p:sp>
      <p:pic>
        <p:nvPicPr>
          <p:cNvPr id="94" name="Google Shape;94;p17"/>
          <p:cNvPicPr preferRelativeResize="0"/>
          <p:nvPr/>
        </p:nvPicPr>
        <p:blipFill rotWithShape="1">
          <a:blip r:embed="rId3">
            <a:alphaModFix/>
          </a:blip>
          <a:srcRect b="3515" l="19626" r="10996" t="83977"/>
          <a:stretch/>
        </p:blipFill>
        <p:spPr>
          <a:xfrm>
            <a:off x="409050" y="1894050"/>
            <a:ext cx="8325900" cy="954775"/>
          </a:xfrm>
          <a:prstGeom prst="rect">
            <a:avLst/>
          </a:prstGeom>
          <a:noFill/>
          <a:ln>
            <a:noFill/>
          </a:ln>
        </p:spPr>
      </p:pic>
      <p:pic>
        <p:nvPicPr>
          <p:cNvPr id="95" name="Google Shape;95;p17"/>
          <p:cNvPicPr preferRelativeResize="0"/>
          <p:nvPr/>
        </p:nvPicPr>
        <p:blipFill rotWithShape="1">
          <a:blip r:embed="rId4">
            <a:alphaModFix/>
          </a:blip>
          <a:srcRect b="72650" l="0" r="0" t="0"/>
          <a:stretch/>
        </p:blipFill>
        <p:spPr>
          <a:xfrm>
            <a:off x="0" y="1"/>
            <a:ext cx="9144002" cy="1312252"/>
          </a:xfrm>
          <a:prstGeom prst="rect">
            <a:avLst/>
          </a:prstGeom>
          <a:noFill/>
          <a:ln>
            <a:noFill/>
          </a:ln>
        </p:spPr>
      </p:pic>
      <p:sp>
        <p:nvSpPr>
          <p:cNvPr id="96" name="Google Shape;96;p17"/>
          <p:cNvSpPr txBox="1"/>
          <p:nvPr>
            <p:ph type="title"/>
          </p:nvPr>
        </p:nvSpPr>
        <p:spPr>
          <a:xfrm>
            <a:off x="392075" y="36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FFFF"/>
                </a:solidFill>
              </a:rPr>
              <a:t>FEATURES: Main Page</a:t>
            </a:r>
            <a:endParaRPr b="1" sz="3200">
              <a:solidFill>
                <a:srgbClr val="FFFFFF"/>
              </a:solidFill>
            </a:endParaRPr>
          </a:p>
        </p:txBody>
      </p:sp>
      <p:sp>
        <p:nvSpPr>
          <p:cNvPr id="97" name="Google Shape;97;p17"/>
          <p:cNvSpPr txBox="1"/>
          <p:nvPr>
            <p:ph idx="1" type="body"/>
          </p:nvPr>
        </p:nvSpPr>
        <p:spPr>
          <a:xfrm>
            <a:off x="3388325" y="3211050"/>
            <a:ext cx="2528100" cy="123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Lists all the charities registered with FeedOn.</a:t>
            </a:r>
            <a:endParaRPr/>
          </a:p>
        </p:txBody>
      </p:sp>
      <p:sp>
        <p:nvSpPr>
          <p:cNvPr id="98" name="Google Shape;98;p17"/>
          <p:cNvSpPr txBox="1"/>
          <p:nvPr>
            <p:ph idx="1" type="body"/>
          </p:nvPr>
        </p:nvSpPr>
        <p:spPr>
          <a:xfrm>
            <a:off x="6121450" y="3211050"/>
            <a:ext cx="2528100" cy="123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Lists all the restaurants registered with FeedOn.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3">
            <a:alphaModFix/>
          </a:blip>
          <a:srcRect b="72650" l="0" r="0" t="0"/>
          <a:stretch/>
        </p:blipFill>
        <p:spPr>
          <a:xfrm>
            <a:off x="0" y="1"/>
            <a:ext cx="9144002" cy="1312252"/>
          </a:xfrm>
          <a:prstGeom prst="rect">
            <a:avLst/>
          </a:prstGeom>
          <a:noFill/>
          <a:ln>
            <a:noFill/>
          </a:ln>
        </p:spPr>
      </p:pic>
      <p:sp>
        <p:nvSpPr>
          <p:cNvPr id="104" name="Google Shape;104;p18"/>
          <p:cNvSpPr txBox="1"/>
          <p:nvPr>
            <p:ph type="title"/>
          </p:nvPr>
        </p:nvSpPr>
        <p:spPr>
          <a:xfrm>
            <a:off x="392075" y="36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FFFF"/>
                </a:solidFill>
              </a:rPr>
              <a:t>FEATURES: Donation Form</a:t>
            </a:r>
            <a:endParaRPr b="1" sz="3200">
              <a:solidFill>
                <a:srgbClr val="FFFFFF"/>
              </a:solidFill>
            </a:endParaRPr>
          </a:p>
        </p:txBody>
      </p:sp>
      <p:pic>
        <p:nvPicPr>
          <p:cNvPr id="105" name="Google Shape;105;p18"/>
          <p:cNvPicPr preferRelativeResize="0"/>
          <p:nvPr/>
        </p:nvPicPr>
        <p:blipFill rotWithShape="1">
          <a:blip r:embed="rId4">
            <a:alphaModFix/>
          </a:blip>
          <a:srcRect b="14801" l="8948" r="48800" t="5319"/>
          <a:stretch/>
        </p:blipFill>
        <p:spPr>
          <a:xfrm>
            <a:off x="2378087" y="2018475"/>
            <a:ext cx="2331790" cy="2768845"/>
          </a:xfrm>
          <a:prstGeom prst="rect">
            <a:avLst/>
          </a:prstGeom>
          <a:noFill/>
          <a:ln>
            <a:noFill/>
          </a:ln>
        </p:spPr>
      </p:pic>
      <p:pic>
        <p:nvPicPr>
          <p:cNvPr id="106" name="Google Shape;106;p18"/>
          <p:cNvPicPr preferRelativeResize="0"/>
          <p:nvPr/>
        </p:nvPicPr>
        <p:blipFill>
          <a:blip r:embed="rId5">
            <a:alphaModFix/>
          </a:blip>
          <a:stretch>
            <a:fillRect/>
          </a:stretch>
        </p:blipFill>
        <p:spPr>
          <a:xfrm>
            <a:off x="266900" y="2478974"/>
            <a:ext cx="1428750" cy="517664"/>
          </a:xfrm>
          <a:prstGeom prst="rect">
            <a:avLst/>
          </a:prstGeom>
          <a:noFill/>
          <a:ln>
            <a:noFill/>
          </a:ln>
        </p:spPr>
      </p:pic>
      <p:pic>
        <p:nvPicPr>
          <p:cNvPr id="107" name="Google Shape;107;p18"/>
          <p:cNvPicPr preferRelativeResize="0"/>
          <p:nvPr/>
        </p:nvPicPr>
        <p:blipFill>
          <a:blip r:embed="rId6">
            <a:alphaModFix/>
          </a:blip>
          <a:stretch>
            <a:fillRect/>
          </a:stretch>
        </p:blipFill>
        <p:spPr>
          <a:xfrm>
            <a:off x="5316602" y="2288775"/>
            <a:ext cx="1276375" cy="1276375"/>
          </a:xfrm>
          <a:prstGeom prst="rect">
            <a:avLst/>
          </a:prstGeom>
          <a:noFill/>
          <a:ln>
            <a:noFill/>
          </a:ln>
        </p:spPr>
      </p:pic>
      <p:pic>
        <p:nvPicPr>
          <p:cNvPr id="108" name="Google Shape;108;p18"/>
          <p:cNvPicPr preferRelativeResize="0"/>
          <p:nvPr/>
        </p:nvPicPr>
        <p:blipFill>
          <a:blip r:embed="rId7">
            <a:alphaModFix/>
          </a:blip>
          <a:stretch>
            <a:fillRect/>
          </a:stretch>
        </p:blipFill>
        <p:spPr>
          <a:xfrm>
            <a:off x="7411125" y="2481750"/>
            <a:ext cx="1428750" cy="544600"/>
          </a:xfrm>
          <a:prstGeom prst="rect">
            <a:avLst/>
          </a:prstGeom>
          <a:noFill/>
          <a:ln>
            <a:noFill/>
          </a:ln>
        </p:spPr>
      </p:pic>
      <p:sp>
        <p:nvSpPr>
          <p:cNvPr id="109" name="Google Shape;109;p18"/>
          <p:cNvSpPr txBox="1"/>
          <p:nvPr/>
        </p:nvSpPr>
        <p:spPr>
          <a:xfrm>
            <a:off x="513150" y="1581675"/>
            <a:ext cx="13344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t>Restaurant</a:t>
            </a:r>
            <a:endParaRPr b="1" sz="1500"/>
          </a:p>
        </p:txBody>
      </p:sp>
      <p:sp>
        <p:nvSpPr>
          <p:cNvPr id="110" name="Google Shape;110;p18"/>
          <p:cNvSpPr txBox="1"/>
          <p:nvPr/>
        </p:nvSpPr>
        <p:spPr>
          <a:xfrm>
            <a:off x="7562450" y="1581675"/>
            <a:ext cx="13344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t>Charity</a:t>
            </a:r>
            <a:endParaRPr b="1" sz="1500"/>
          </a:p>
        </p:txBody>
      </p:sp>
      <p:cxnSp>
        <p:nvCxnSpPr>
          <p:cNvPr id="111" name="Google Shape;111;p18"/>
          <p:cNvCxnSpPr/>
          <p:nvPr/>
        </p:nvCxnSpPr>
        <p:spPr>
          <a:xfrm>
            <a:off x="5030213" y="1581675"/>
            <a:ext cx="12000" cy="32268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8"/>
          <p:cNvCxnSpPr/>
          <p:nvPr/>
        </p:nvCxnSpPr>
        <p:spPr>
          <a:xfrm>
            <a:off x="6881738" y="1581675"/>
            <a:ext cx="12000" cy="3226800"/>
          </a:xfrm>
          <a:prstGeom prst="straightConnector1">
            <a:avLst/>
          </a:prstGeom>
          <a:noFill/>
          <a:ln cap="flat" cmpd="sng" w="9525">
            <a:solidFill>
              <a:schemeClr val="dk2"/>
            </a:solidFill>
            <a:prstDash val="solid"/>
            <a:round/>
            <a:headEnd len="med" w="med" type="none"/>
            <a:tailEnd len="med" w="med" type="none"/>
          </a:ln>
        </p:spPr>
      </p:cxnSp>
      <p:pic>
        <p:nvPicPr>
          <p:cNvPr id="113" name="Google Shape;113;p18"/>
          <p:cNvPicPr preferRelativeResize="0"/>
          <p:nvPr/>
        </p:nvPicPr>
        <p:blipFill>
          <a:blip r:embed="rId8">
            <a:alphaModFix/>
          </a:blip>
          <a:stretch>
            <a:fillRect/>
          </a:stretch>
        </p:blipFill>
        <p:spPr>
          <a:xfrm>
            <a:off x="1879925" y="2674350"/>
            <a:ext cx="313874" cy="126900"/>
          </a:xfrm>
          <a:prstGeom prst="rect">
            <a:avLst/>
          </a:prstGeom>
          <a:noFill/>
          <a:ln>
            <a:noFill/>
          </a:ln>
        </p:spPr>
      </p:pic>
      <p:pic>
        <p:nvPicPr>
          <p:cNvPr id="114" name="Google Shape;114;p18"/>
          <p:cNvPicPr preferRelativeResize="0"/>
          <p:nvPr/>
        </p:nvPicPr>
        <p:blipFill>
          <a:blip r:embed="rId8">
            <a:alphaModFix/>
          </a:blip>
          <a:stretch>
            <a:fillRect/>
          </a:stretch>
        </p:blipFill>
        <p:spPr>
          <a:xfrm>
            <a:off x="4894150" y="2711112"/>
            <a:ext cx="313874" cy="126900"/>
          </a:xfrm>
          <a:prstGeom prst="rect">
            <a:avLst/>
          </a:prstGeom>
          <a:noFill/>
          <a:ln>
            <a:noFill/>
          </a:ln>
        </p:spPr>
      </p:pic>
      <p:pic>
        <p:nvPicPr>
          <p:cNvPr id="115" name="Google Shape;115;p18"/>
          <p:cNvPicPr preferRelativeResize="0"/>
          <p:nvPr/>
        </p:nvPicPr>
        <p:blipFill>
          <a:blip r:embed="rId8">
            <a:alphaModFix/>
          </a:blip>
          <a:stretch>
            <a:fillRect/>
          </a:stretch>
        </p:blipFill>
        <p:spPr>
          <a:xfrm>
            <a:off x="6714950" y="2690600"/>
            <a:ext cx="313874" cy="126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19"/>
          <p:cNvSpPr txBox="1"/>
          <p:nvPr>
            <p:ph idx="1" type="body"/>
          </p:nvPr>
        </p:nvSpPr>
        <p:spPr>
          <a:xfrm>
            <a:off x="311700" y="1688600"/>
            <a:ext cx="8520600" cy="302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Unread </a:t>
            </a:r>
            <a:endParaRPr/>
          </a:p>
          <a:p>
            <a:pPr indent="-342900" lvl="0" marL="457200" rtl="0" algn="l">
              <a:spcBef>
                <a:spcPts val="0"/>
              </a:spcBef>
              <a:spcAft>
                <a:spcPts val="0"/>
              </a:spcAft>
              <a:buSzPts val="1800"/>
              <a:buChar char="●"/>
            </a:pPr>
            <a:r>
              <a:rPr lang="en"/>
              <a:t>Accepted</a:t>
            </a:r>
            <a:endParaRPr/>
          </a:p>
          <a:p>
            <a:pPr indent="-342900" lvl="0" marL="457200" rtl="0" algn="l">
              <a:spcBef>
                <a:spcPts val="0"/>
              </a:spcBef>
              <a:spcAft>
                <a:spcPts val="0"/>
              </a:spcAft>
              <a:buSzPts val="1800"/>
              <a:buChar char="●"/>
            </a:pPr>
            <a:r>
              <a:rPr lang="en"/>
              <a:t>Declined </a:t>
            </a:r>
            <a:endParaRPr/>
          </a:p>
        </p:txBody>
      </p:sp>
      <p:pic>
        <p:nvPicPr>
          <p:cNvPr id="121" name="Google Shape;121;p19"/>
          <p:cNvPicPr preferRelativeResize="0"/>
          <p:nvPr/>
        </p:nvPicPr>
        <p:blipFill rotWithShape="1">
          <a:blip r:embed="rId3">
            <a:alphaModFix/>
          </a:blip>
          <a:srcRect b="72650" l="0" r="0" t="0"/>
          <a:stretch/>
        </p:blipFill>
        <p:spPr>
          <a:xfrm>
            <a:off x="0" y="1"/>
            <a:ext cx="9144002" cy="1312252"/>
          </a:xfrm>
          <a:prstGeom prst="rect">
            <a:avLst/>
          </a:prstGeom>
          <a:noFill/>
          <a:ln>
            <a:noFill/>
          </a:ln>
        </p:spPr>
      </p:pic>
      <p:sp>
        <p:nvSpPr>
          <p:cNvPr id="122" name="Google Shape;122;p19"/>
          <p:cNvSpPr txBox="1"/>
          <p:nvPr>
            <p:ph type="title"/>
          </p:nvPr>
        </p:nvSpPr>
        <p:spPr>
          <a:xfrm>
            <a:off x="392075" y="36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FFFF"/>
                </a:solidFill>
              </a:rPr>
              <a:t>FEATURES: Donation Inbox</a:t>
            </a:r>
            <a:endParaRPr b="1" sz="3200">
              <a:solidFill>
                <a:srgbClr val="FFFFFF"/>
              </a:solidFill>
            </a:endParaRPr>
          </a:p>
        </p:txBody>
      </p:sp>
      <p:pic>
        <p:nvPicPr>
          <p:cNvPr id="123" name="Google Shape;123;p19"/>
          <p:cNvPicPr preferRelativeResize="0"/>
          <p:nvPr/>
        </p:nvPicPr>
        <p:blipFill rotWithShape="1">
          <a:blip r:embed="rId4">
            <a:alphaModFix/>
          </a:blip>
          <a:srcRect b="0" l="0" r="4058" t="0"/>
          <a:stretch/>
        </p:blipFill>
        <p:spPr>
          <a:xfrm>
            <a:off x="2849925" y="1375800"/>
            <a:ext cx="5816498" cy="369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20"/>
          <p:cNvSpPr txBox="1"/>
          <p:nvPr>
            <p:ph idx="1" type="body"/>
          </p:nvPr>
        </p:nvSpPr>
        <p:spPr>
          <a:xfrm>
            <a:off x="311700" y="1688600"/>
            <a:ext cx="8520600" cy="302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Register </a:t>
            </a:r>
            <a:endParaRPr/>
          </a:p>
          <a:p>
            <a:pPr indent="-342900" lvl="0" marL="457200" rtl="0" algn="l">
              <a:spcBef>
                <a:spcPts val="0"/>
              </a:spcBef>
              <a:spcAft>
                <a:spcPts val="0"/>
              </a:spcAft>
              <a:buSzPts val="1800"/>
              <a:buChar char="●"/>
            </a:pPr>
            <a:r>
              <a:rPr lang="en"/>
              <a:t>Create Donation Offer</a:t>
            </a:r>
            <a:endParaRPr/>
          </a:p>
          <a:p>
            <a:pPr indent="-342900" lvl="0" marL="457200" rtl="0" algn="l">
              <a:spcBef>
                <a:spcPts val="0"/>
              </a:spcBef>
              <a:spcAft>
                <a:spcPts val="0"/>
              </a:spcAft>
              <a:buSzPts val="1800"/>
              <a:buChar char="●"/>
            </a:pPr>
            <a:r>
              <a:rPr lang="en"/>
              <a:t>Accept Donation Offer through Inbox</a:t>
            </a:r>
            <a:endParaRPr/>
          </a:p>
          <a:p>
            <a:pPr indent="-342900" lvl="0" marL="457200" rtl="0" algn="l">
              <a:spcBef>
                <a:spcPts val="0"/>
              </a:spcBef>
              <a:spcAft>
                <a:spcPts val="0"/>
              </a:spcAft>
              <a:buSzPts val="1800"/>
              <a:buChar char="●"/>
            </a:pPr>
            <a:r>
              <a:rPr lang="en"/>
              <a:t>View updated Feed </a:t>
            </a:r>
            <a:endParaRPr/>
          </a:p>
        </p:txBody>
      </p:sp>
      <p:pic>
        <p:nvPicPr>
          <p:cNvPr id="129" name="Google Shape;129;p20"/>
          <p:cNvPicPr preferRelativeResize="0"/>
          <p:nvPr/>
        </p:nvPicPr>
        <p:blipFill rotWithShape="1">
          <a:blip r:embed="rId3">
            <a:alphaModFix/>
          </a:blip>
          <a:srcRect b="72650" l="0" r="0" t="0"/>
          <a:stretch/>
        </p:blipFill>
        <p:spPr>
          <a:xfrm>
            <a:off x="0" y="1"/>
            <a:ext cx="9144002" cy="1312252"/>
          </a:xfrm>
          <a:prstGeom prst="rect">
            <a:avLst/>
          </a:prstGeom>
          <a:noFill/>
          <a:ln>
            <a:noFill/>
          </a:ln>
        </p:spPr>
      </p:pic>
      <p:sp>
        <p:nvSpPr>
          <p:cNvPr id="130" name="Google Shape;130;p20"/>
          <p:cNvSpPr txBox="1"/>
          <p:nvPr>
            <p:ph type="title"/>
          </p:nvPr>
        </p:nvSpPr>
        <p:spPr>
          <a:xfrm>
            <a:off x="392075" y="36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FFFF"/>
                </a:solidFill>
              </a:rPr>
              <a:t>LIVE WALKTHROUGH</a:t>
            </a:r>
            <a:endParaRPr b="1" sz="32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pic>
        <p:nvPicPr>
          <p:cNvPr id="135" name="Google Shape;135;p21"/>
          <p:cNvPicPr preferRelativeResize="0"/>
          <p:nvPr/>
        </p:nvPicPr>
        <p:blipFill>
          <a:blip r:embed="rId4">
            <a:alphaModFix/>
          </a:blip>
          <a:stretch>
            <a:fillRect/>
          </a:stretch>
        </p:blipFill>
        <p:spPr>
          <a:xfrm>
            <a:off x="0" y="0"/>
            <a:ext cx="1949674" cy="1949674"/>
          </a:xfrm>
          <a:prstGeom prst="rect">
            <a:avLst/>
          </a:prstGeom>
          <a:noFill/>
          <a:ln>
            <a:noFill/>
          </a:ln>
        </p:spPr>
      </p:pic>
      <p:sp>
        <p:nvSpPr>
          <p:cNvPr id="136" name="Google Shape;136;p21"/>
          <p:cNvSpPr txBox="1"/>
          <p:nvPr/>
        </p:nvSpPr>
        <p:spPr>
          <a:xfrm>
            <a:off x="2856300" y="1680900"/>
            <a:ext cx="3431400" cy="178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FFFFFF"/>
                </a:solidFill>
                <a:latin typeface="Trebuchet MS"/>
                <a:ea typeface="Trebuchet MS"/>
                <a:cs typeface="Trebuchet MS"/>
                <a:sym typeface="Trebuchet MS"/>
              </a:rPr>
              <a:t>Thank you!</a:t>
            </a:r>
            <a:endParaRPr b="1" sz="35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 sz="3500">
                <a:solidFill>
                  <a:srgbClr val="FFFFFF"/>
                </a:solidFill>
                <a:latin typeface="Trebuchet MS"/>
                <a:ea typeface="Trebuchet MS"/>
                <a:cs typeface="Trebuchet MS"/>
                <a:sym typeface="Trebuchet MS"/>
              </a:rPr>
              <a:t>-</a:t>
            </a:r>
            <a:endParaRPr b="1" sz="35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 sz="3500">
                <a:solidFill>
                  <a:srgbClr val="FFFFFF"/>
                </a:solidFill>
                <a:latin typeface="Trebuchet MS"/>
                <a:ea typeface="Trebuchet MS"/>
                <a:cs typeface="Trebuchet MS"/>
                <a:sym typeface="Trebuchet MS"/>
              </a:rPr>
              <a:t>Q&amp;A</a:t>
            </a:r>
            <a:endParaRPr b="1" sz="3500">
              <a:solidFill>
                <a:srgbClr val="FFFFFF"/>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